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61" r:id="rId7"/>
    <p:sldId id="263" r:id="rId8"/>
    <p:sldId id="265" r:id="rId9"/>
    <p:sldId id="267" r:id="rId10"/>
    <p:sldId id="277" r:id="rId11"/>
    <p:sldId id="269" r:id="rId12"/>
    <p:sldId id="279" r:id="rId13"/>
    <p:sldId id="278" r:id="rId14"/>
    <p:sldId id="274" r:id="rId15"/>
  </p:sldIdLst>
  <p:sldSz cx="12192000" cy="6858000"/>
  <p:notesSz cx="6858000" cy="12192000"/>
  <p:embeddedFontLst>
    <p:embeddedFont>
      <p:font typeface="MiSans" pitchFamily="34" charset="-122"/>
      <p:regular r:id="rId19"/>
    </p:embeddedFont>
    <p:embeddedFont>
      <p:font typeface="MiSans" pitchFamily="34" charset="-120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jpe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jpe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jpe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40.jpg"/>
          <p:cNvPicPr>
            <a:picLocks noChangeAspect="1"/>
          </p:cNvPicPr>
          <p:nvPr/>
        </p:nvPicPr>
        <p:blipFill>
          <a:blip r:embed="rId2"/>
          <a:srcRect t="83" b="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170751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roup 1：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134235"/>
            <a:ext cx="11226165" cy="1527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Predicting Maximum Heart Rate: </a:t>
            </a:r>
            <a:endParaRPr lang="en-US" altLang="zh-CN" sz="44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Multiple Linear Regression Analysis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05" y="1156970"/>
            <a:ext cx="984313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Improvement &amp; Significance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10-09-16:35:24-d3jn7j0s8jdo4os5dj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6014085"/>
            <a:ext cx="4402455" cy="1968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80345" y="779145"/>
            <a:ext cx="2066925" cy="50990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3105" y="2437765"/>
            <a:ext cx="10976610" cy="1704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</a:rPr>
              <a:t> </a:t>
            </a:r>
            <a:endParaRPr lang="en-US" altLang="zh-CN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410970" y="2594610"/>
            <a:ext cx="787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1.To find out the accurancy use different models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Handle something so-called "complex regressors" since sex and exang are categorical factors.  Maybe need to group by sex or other variables and see how different models work.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Different people in different area may have different weight of variables.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 Try to find larger data. 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/>
          <a:srcRect t="104" b="104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</a:t>
            </a:r>
            <a:r>
              <a:rPr lang="en-US" sz="32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32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 READING</a:t>
            </a:r>
            <a:r>
              <a:rPr lang="en-US" sz="32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GROUP 1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9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20" name="Image 2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45210" y="2010410"/>
            <a:ext cx="2663190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25220" y="198882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485" y="5488305"/>
            <a:ext cx="2170430" cy="5689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604932" y="88045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Text 11"/>
          <p:cNvSpPr/>
          <p:nvPr/>
        </p:nvSpPr>
        <p:spPr>
          <a:xfrm>
            <a:off x="4747260" y="164084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655310" y="1835785"/>
            <a:ext cx="601345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Project Goal &amp; Objectives</a:t>
            </a:r>
            <a:endParaRPr lang="en-US" altLang="zh-CN" sz="1600" dirty="0"/>
          </a:p>
        </p:txBody>
      </p:sp>
      <p:sp>
        <p:nvSpPr>
          <p:cNvPr id="18" name="Text 13"/>
          <p:cNvSpPr/>
          <p:nvPr/>
        </p:nvSpPr>
        <p:spPr>
          <a:xfrm>
            <a:off x="4747260" y="2400935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655310" y="2599055"/>
            <a:ext cx="6014085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Dataset &amp; Variables</a:t>
            </a:r>
            <a:endParaRPr lang="en-US" altLang="zh-CN" sz="1600" dirty="0"/>
          </a:p>
        </p:txBody>
      </p:sp>
      <p:sp>
        <p:nvSpPr>
          <p:cNvPr id="20" name="Text 15"/>
          <p:cNvSpPr/>
          <p:nvPr/>
        </p:nvSpPr>
        <p:spPr>
          <a:xfrm>
            <a:off x="4747260" y="3207385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5655310" y="3385820"/>
            <a:ext cx="6014085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Proposed Methodology</a:t>
            </a:r>
            <a:endParaRPr lang="en-US" altLang="zh-CN" sz="1600" dirty="0"/>
          </a:p>
        </p:txBody>
      </p:sp>
      <p:sp>
        <p:nvSpPr>
          <p:cNvPr id="22" name="Text 17"/>
          <p:cNvSpPr/>
          <p:nvPr/>
        </p:nvSpPr>
        <p:spPr>
          <a:xfrm>
            <a:off x="4747260" y="401447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5655310" y="4184015"/>
            <a:ext cx="601472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Analysis Workflow</a:t>
            </a:r>
            <a:endParaRPr lang="en-US" altLang="zh-CN" sz="1600" dirty="0"/>
          </a:p>
        </p:txBody>
      </p:sp>
      <p:sp>
        <p:nvSpPr>
          <p:cNvPr id="24" name="Text 19"/>
          <p:cNvSpPr/>
          <p:nvPr/>
        </p:nvSpPr>
        <p:spPr>
          <a:xfrm>
            <a:off x="4747260" y="4791710"/>
            <a:ext cx="90741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5655310" y="4989830"/>
            <a:ext cx="6012815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Expected Outcomes &amp; Significance</a:t>
            </a: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8450"/>
            <a:ext cx="12191365" cy="22212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040" y="669925"/>
            <a:ext cx="10468610" cy="1200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Project Goal &amp; Objectives</a:t>
            </a:r>
            <a:endParaRPr lang="en-US" altLang="zh-CN" sz="1600" dirty="0"/>
          </a:p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10-09-16:35:24-d3jn7j0s8jdo4os5dj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" y="5981700"/>
            <a:ext cx="4402455" cy="19685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14940" y="412750"/>
            <a:ext cx="1393825" cy="5689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28040" y="1595755"/>
            <a:ext cx="10795635" cy="12604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Main Goal: To build and evaluate a robust multiple linear regression model that identifies and quantifies the key physiological factors predicting a person's maximum heart rate (MaxHR).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Key Objectives: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Fit a multiple linear regression model using R.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Interpret model coefficients to understand the practical impact of each predictor.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Manage "complex regressors" by properly encoding categorical variables.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Test for interaction effects (e.g., Age * Sex) to uncover deeper relationships.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Validate the model thoroughly using cross-validation and rigorous diagnostic checks.</a:t>
            </a: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455" y="1658620"/>
            <a:ext cx="751205" cy="15754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615" y="1658620"/>
            <a:ext cx="751205" cy="15754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1658620"/>
            <a:ext cx="751205" cy="15754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6:35:26-d3jn7jgs8jdo4os5dj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1658620"/>
            <a:ext cx="751205" cy="15754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1660" y="53213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Dataset &amp; Variables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1"/>
          <p:cNvSpPr/>
          <p:nvPr/>
        </p:nvSpPr>
        <p:spPr>
          <a:xfrm>
            <a:off x="214376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8" name="Shape 2"/>
          <p:cNvSpPr/>
          <p:nvPr/>
        </p:nvSpPr>
        <p:spPr>
          <a:xfrm>
            <a:off x="5088255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9" name="Shape 3"/>
          <p:cNvSpPr/>
          <p:nvPr/>
        </p:nvSpPr>
        <p:spPr>
          <a:xfrm>
            <a:off x="801370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pic>
        <p:nvPicPr>
          <p:cNvPr id="10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470660" y="1869440"/>
            <a:ext cx="54292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60070" y="2618740"/>
            <a:ext cx="232537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data sets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 6"/>
          <p:cNvSpPr/>
          <p:nvPr/>
        </p:nvSpPr>
        <p:spPr>
          <a:xfrm>
            <a:off x="849630" y="3075305"/>
            <a:ext cx="2386965" cy="3101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Heart.csv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4391660" y="1869440"/>
            <a:ext cx="53276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477895" y="2618740"/>
            <a:ext cx="233616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outcome variables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3494405" y="3234055"/>
            <a:ext cx="2303780" cy="2213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MaxHR (Maximum Heart Rate): A continuous numerical variable, perfect for linear regression.</a:t>
            </a:r>
            <a:endParaRPr lang="en-US" altLang="zh-CN" sz="1600" dirty="0"/>
          </a:p>
        </p:txBody>
      </p:sp>
      <p:sp>
        <p:nvSpPr>
          <p:cNvPr id="18" name="Text 10"/>
          <p:cNvSpPr/>
          <p:nvPr/>
        </p:nvSpPr>
        <p:spPr>
          <a:xfrm>
            <a:off x="7303770" y="1869440"/>
            <a:ext cx="51498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6323330" y="2618740"/>
            <a:ext cx="232410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predict vatiable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6106160" y="3234055"/>
            <a:ext cx="3175635" cy="3101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Age (Continuous): Age in years.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Sex (Categorical): 0 = Female, 1 = Male.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RestBP (Continuous): Resting Blood Pressure.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Chol (Continuous): Serum Cholesterol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ExAng (Categorical): Exercise-Induced Angina (0 = No, 1 = Yes).</a:t>
            </a:r>
            <a:endParaRPr lang="en-US" altLang="zh-CN" sz="1600" dirty="0"/>
          </a:p>
        </p:txBody>
      </p:sp>
      <p:sp>
        <p:nvSpPr>
          <p:cNvPr id="21" name="Text 13"/>
          <p:cNvSpPr/>
          <p:nvPr/>
        </p:nvSpPr>
        <p:spPr>
          <a:xfrm>
            <a:off x="10214610" y="1869440"/>
            <a:ext cx="54038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9281795" y="2618740"/>
            <a:ext cx="230441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type of variables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9349105" y="3234055"/>
            <a:ext cx="2356485" cy="3101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自变量中既有连续型变量，也有分类变量，后者需通过哑变量编码进行处理，以适配线性回归模型。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5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155" y="753110"/>
            <a:ext cx="1064958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Proposed Methodology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288226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055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Core Method</a:t>
            </a:r>
            <a:endParaRPr lang="en-US" sz="2000" dirty="0">
              <a:solidFill>
                <a:srgbClr val="0439E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03250" y="3694430"/>
            <a:ext cx="5699125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Core Method: Multiple Linear Regression (MLR)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Initial Model Equation: MaxHR = β</a:t>
            </a:r>
            <a:r>
              <a:rPr lang="en-US" altLang="en-US" sz="1600" dirty="0"/>
              <a:t>₀</a:t>
            </a:r>
            <a:r>
              <a:rPr lang="en-US" altLang="zh-CN" sz="1600" dirty="0"/>
              <a:t> + β</a:t>
            </a:r>
            <a:r>
              <a:rPr lang="en-US" altLang="en-US" sz="1600" dirty="0"/>
              <a:t>₁</a:t>
            </a:r>
            <a:r>
              <a:rPr lang="en-US" altLang="zh-CN" sz="1600" dirty="0"/>
              <a:t>(Age) + β</a:t>
            </a:r>
            <a:r>
              <a:rPr lang="en-US" altLang="en-US" sz="1600" dirty="0"/>
              <a:t>₂</a:t>
            </a:r>
            <a:r>
              <a:rPr lang="en-US" altLang="zh-CN" sz="1600" dirty="0"/>
              <a:t>(Sex) + β</a:t>
            </a:r>
            <a:r>
              <a:rPr lang="en-US" altLang="en-US" sz="1600" dirty="0"/>
              <a:t>₃</a:t>
            </a:r>
            <a:r>
              <a:rPr lang="en-US" altLang="zh-CN" sz="1600" dirty="0"/>
              <a:t>(RestBP) + β</a:t>
            </a:r>
            <a:r>
              <a:rPr lang="en-US" altLang="en-US" sz="1600" dirty="0"/>
              <a:t>₄</a:t>
            </a:r>
            <a:r>
              <a:rPr lang="en-US" altLang="zh-CN" sz="1600" dirty="0"/>
              <a:t>(Chol) + β</a:t>
            </a:r>
            <a:r>
              <a:rPr lang="en-US" altLang="en-US" sz="1600" dirty="0"/>
              <a:t>₅</a:t>
            </a:r>
            <a:r>
              <a:rPr lang="en-US" altLang="zh-CN" sz="1600" dirty="0"/>
              <a:t>(ExAng) + ε</a:t>
            </a:r>
            <a:endParaRPr lang="en-US" altLang="zh-CN" sz="1600" dirty="0"/>
          </a:p>
        </p:txBody>
      </p:sp>
      <p:sp>
        <p:nvSpPr>
          <p:cNvPr id="19" name="Text 15"/>
          <p:cNvSpPr/>
          <p:nvPr/>
        </p:nvSpPr>
        <p:spPr>
          <a:xfrm>
            <a:off x="841692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538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Key steps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358255" y="3694430"/>
            <a:ext cx="5451475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Model Building: Fit the model in R using the lm() function.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Model Refinement: Use variable selection and test for interactions.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Model Validation: Check assumptions and test predictive accuracy</a:t>
            </a: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2192000" cy="29730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1302385" y="1778635"/>
            <a:ext cx="779145" cy="790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6142355" y="245745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Analysis Workflow ( Building &amp; Interpreting)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302385" y="189674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57835" y="2672080"/>
            <a:ext cx="2044700" cy="2845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1. Data Preprocessing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Load data and confirm variable types (numeric, factor).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Handle any missing values (if present).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10" name="Text 4"/>
          <p:cNvSpPr/>
          <p:nvPr/>
        </p:nvSpPr>
        <p:spPr>
          <a:xfrm>
            <a:off x="6232525" y="257810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3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655820" y="3248025"/>
            <a:ext cx="285369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2853055" y="3098165"/>
            <a:ext cx="258000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2. Fitting the Initial Model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Use R: model &lt;- lm(MaxHR ~ Age + Sex + RestBP + Chol + ExAng, data = heart_data)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erence in MaxHR for males (Sex=1) compared to females (Sex=0).</a:t>
            </a:r>
            <a:endParaRPr lang="en-US" altLang="zh-CN" sz="1600" dirty="0"/>
          </a:p>
        </p:txBody>
      </p:sp>
      <p:sp>
        <p:nvSpPr>
          <p:cNvPr id="13" name="Text 7"/>
          <p:cNvSpPr/>
          <p:nvPr/>
        </p:nvSpPr>
        <p:spPr>
          <a:xfrm>
            <a:off x="9544685" y="204152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892165" y="324802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3. Coefficient Interpretation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Analyze the summary(model) output.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Example: "For each additional year of Age, the MaxHR is expected to decrease by β</a:t>
            </a:r>
            <a:r>
              <a:rPr lang="en-US" altLang="en-US" sz="1600" dirty="0"/>
              <a:t>₁</a:t>
            </a:r>
            <a:r>
              <a:rPr lang="en-US" altLang="zh-CN" sz="1600" dirty="0"/>
              <a:t> bpm, holding all other variables constant."</a:t>
            </a:r>
            <a:endParaRPr lang="en-US" altLang="zh-CN" sz="1600" dirty="0"/>
          </a:p>
        </p:txBody>
      </p:sp>
      <p:pic>
        <p:nvPicPr>
          <p:cNvPr id="16" name="Image 2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3288665" y="2307590"/>
            <a:ext cx="779145" cy="790575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3378835" y="243332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2</a:t>
            </a:r>
            <a:endParaRPr 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179560" y="2867660"/>
            <a:ext cx="2828290" cy="385127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4. Handling Categorical Predictors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r>
              <a:rPr lang="en-US" altLang="zh-CN" sz="1600"/>
              <a:t>R will automatically dummy-code Sex and ExAng (if converted to factors).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/>
              <a:t>The coefficient for Sex will represent the average difference in MaxHR for males (Sex=1) compared to females (Sex=0).</a:t>
            </a:r>
            <a:endParaRPr lang="en-US" altLang="zh-CN" sz="16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2192000" cy="29730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1302385" y="1778635"/>
            <a:ext cx="779145" cy="790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6142355" y="245745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Analysis Workflow ( </a:t>
            </a:r>
            <a:r>
              <a:rPr lang="en-US" altLang="zh-CN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Refinement&amp;Validation</a:t>
            </a: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302385" y="189674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232525" y="257810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7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655820" y="3248025"/>
            <a:ext cx="285369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544685" y="204152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10-09-16:35:25-d3jn7j8s8jdo4os5dj2g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3288665" y="2307590"/>
            <a:ext cx="779145" cy="790575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3378835" y="243332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6</a:t>
            </a:r>
            <a:endParaRPr 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220345" y="2751455"/>
            <a:ext cx="2853690" cy="384429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5. Testing for Interactions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r>
              <a:rPr lang="en-US" altLang="zh-CN" sz="1600"/>
              <a:t>Check if the effect of one variable depends on another.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Proposed Test:</a:t>
            </a:r>
            <a:r>
              <a:rPr lang="en-US" altLang="zh-CN" sz="1600"/>
              <a:t>Age * Sex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Question:</a:t>
            </a:r>
            <a:r>
              <a:rPr lang="en-US" altLang="zh-CN" sz="1600"/>
              <a:t> Is the effect of aging on max heart rate different for men versus women?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R Code:</a:t>
            </a:r>
            <a:r>
              <a:rPr lang="en-US" altLang="zh-CN" sz="1600"/>
              <a:t>lm(MaxHR ~ Age * Sex + ...)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3175635" y="3014345"/>
            <a:ext cx="2062480" cy="384365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6. Variable Selection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r>
              <a:rPr lang="en-US" altLang="zh-CN" sz="1600"/>
              <a:t>Refine the model to include only significant predictors.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Method:</a:t>
            </a:r>
            <a:r>
              <a:rPr lang="en-US" altLang="zh-CN" sz="1600"/>
              <a:t> Use stepwise selection (e.g., stepAIC()) or criteria like AIC/BIC to find the most parsimonious and effective model.</a:t>
            </a:r>
            <a:endParaRPr lang="en-US" altLang="zh-CN" sz="1600"/>
          </a:p>
        </p:txBody>
      </p:sp>
      <p:sp>
        <p:nvSpPr>
          <p:cNvPr id="19" name="文本框 18"/>
          <p:cNvSpPr txBox="1"/>
          <p:nvPr/>
        </p:nvSpPr>
        <p:spPr>
          <a:xfrm>
            <a:off x="5680710" y="3248025"/>
            <a:ext cx="3589655" cy="331470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7. Model Assumption Diagnostics (CRITICAL)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Linearity:</a:t>
            </a:r>
            <a:r>
              <a:rPr lang="en-US" altLang="zh-CN" sz="1600"/>
              <a:t> Plot residuals vs. fitted values.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Normality of Residuals:</a:t>
            </a:r>
            <a:r>
              <a:rPr lang="en-US" altLang="zh-CN" sz="1600"/>
              <a:t> Use a Q-Q plot and Shapiro-Wilk test.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Homoscedasticity (Constant Variance):</a:t>
            </a:r>
            <a:r>
              <a:rPr lang="en-US" altLang="zh-CN" sz="1600"/>
              <a:t> Use a Scale-Location plot to check for </a:t>
            </a:r>
            <a:r>
              <a:rPr lang="en-US" altLang="zh-CN" sz="1600" b="1"/>
              <a:t>heteroscedasticity</a:t>
            </a:r>
            <a:r>
              <a:rPr lang="en-US" altLang="zh-CN" sz="1600"/>
              <a:t> (a fanning pattern).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Multicollinearity:</a:t>
            </a:r>
            <a:r>
              <a:rPr lang="en-US" altLang="zh-CN" sz="1600"/>
              <a:t> Check Variance Inflation Factor (VIF) scores to ensure predictors aren't redundant.</a:t>
            </a:r>
            <a:endParaRPr lang="en-US" altLang="zh-CN" sz="1600"/>
          </a:p>
        </p:txBody>
      </p:sp>
      <p:sp>
        <p:nvSpPr>
          <p:cNvPr id="20" name="文本框 19"/>
          <p:cNvSpPr txBox="1"/>
          <p:nvPr/>
        </p:nvSpPr>
        <p:spPr>
          <a:xfrm>
            <a:off x="9499600" y="2969895"/>
            <a:ext cx="2417445" cy="331470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 b="1"/>
              <a:t>8. Checking Prediction Error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Method:</a:t>
            </a:r>
            <a:r>
              <a:rPr lang="en-US" altLang="zh-CN" sz="1600"/>
              <a:t> Use </a:t>
            </a:r>
            <a:r>
              <a:rPr lang="en-US" altLang="zh-CN" sz="1600" b="1"/>
              <a:t>k-fold Cross-Validation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Goal:</a:t>
            </a:r>
            <a:r>
              <a:rPr lang="en-US" altLang="zh-CN" sz="1600"/>
              <a:t> To get an honest estimate of the model's performance on unseen data (e.g., Root Mean Square Error - RMSE).</a:t>
            </a:r>
            <a:endParaRPr lang="en-US" altLang="zh-CN" sz="16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435" y="253365"/>
            <a:ext cx="984313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Expected Outcomes &amp; Significance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10-09-16:35:24-d3jn7j0s8jdo4os5dj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6014085"/>
            <a:ext cx="4402455" cy="1968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80345" y="779145"/>
            <a:ext cx="2066925" cy="50990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5435" y="1194435"/>
            <a:ext cx="10976610" cy="1704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</a:rPr>
              <a:t>Expected Outcome:  the model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We know that heart rate shows the basic information of the work of the heart.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>
                <a:sym typeface="+mn-ea"/>
              </a:rPr>
              <a:t>Validated regression model that is interpretable, statistically sound, and provides a good predictive estimate of maximum heart rate.</a:t>
            </a: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“Comparative analysis of heart disease prediction using logistic regression, SVM, KNN, and random forest with cross-validation for improved accuracy” shows The **Logistic Regression** and **K-Nearest Neighbor** models achieved the highest single accuracy score (81%).</a:t>
            </a: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17" name="Text 9"/>
          <p:cNvSpPr/>
          <p:nvPr/>
        </p:nvSpPr>
        <p:spPr>
          <a:xfrm>
            <a:off x="405765" y="4164965"/>
            <a:ext cx="10976610" cy="1183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</a:rPr>
              <a:t>Expected Outcome: variables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We hope to find out the importance, weight of the variables we choose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Show the relation of rate and variables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Find out the corvarience of the variables and simpfy the model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>
                <a:sym typeface="+mn-ea"/>
              </a:rPr>
              <a:t>f</a:t>
            </a: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435" y="253365"/>
            <a:ext cx="984313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Expected Outcomes &amp; Significance</a:t>
            </a:r>
            <a:endParaRPr lang="en-US" sz="36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10-09-16:35:24-d3jn7j0s8jdo4os5dj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6014085"/>
            <a:ext cx="4402455" cy="1968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80345" y="779145"/>
            <a:ext cx="2066925" cy="5099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5765" y="1694815"/>
            <a:ext cx="10976610" cy="11830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</a:rPr>
              <a:t>Expected Outcome: error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/>
              <a:t>To minimize the error of prediction and make a coutable and reasonal explaintion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>
                <a:sym typeface="+mn-ea"/>
              </a:rPr>
              <a:t>T</a:t>
            </a:r>
            <a:r>
              <a:rPr lang="en-US" altLang="zh-CN" sz="1600" dirty="0">
                <a:sym typeface="+mn-ea"/>
              </a:rPr>
              <a:t>ry to prove the model according the error</a:t>
            </a: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dirty="0">
                <a:sym typeface="+mn-ea"/>
              </a:rPr>
              <a:t>Try to find a standard of error. and figure out the error could be tolerate or not</a:t>
            </a: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>
              <a:sym typeface="+mn-ea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4754</Words>
  <Application>WPS 文字</Application>
  <PresentationFormat>On-screen Show (16:9)</PresentationFormat>
  <Paragraphs>213</Paragraphs>
  <Slides>11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MiSans</vt:lpstr>
      <vt:lpstr>MiSans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Arial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最大心率预测：多重线性回归全流程实战</dc:title>
  <dc:creator>Kimi</dc:creator>
  <dc:subject>最大心率预测：多重线性回归全流程实战</dc:subject>
  <cp:lastModifiedBy>Dionysus~lu</cp:lastModifiedBy>
  <cp:revision>6</cp:revision>
  <dcterms:created xsi:type="dcterms:W3CDTF">2025-10-28T21:05:16Z</dcterms:created>
  <dcterms:modified xsi:type="dcterms:W3CDTF">2025-10-28T21:05:16Z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{"Label":"最大心率预测：多重线性回归全流程实战","ContentProducer":"001191110108MACG2KBH8F10000","ProduceID":"d3vb1a8u8ldfag7a4g6g","ReservedCode1":"","ContentPropagator":"001191110108MACG2KBH8F20000","PropagateID":"d3vb1a8u8ldfag7a4g6g","ReservedCode2":""}</vt:lpwstr>
  </property>
  <property fmtid="{D5CDD505-2E9C-101B-9397-08002B2CF9AE}" pid="3" name="ICV">
    <vt:lpwstr>6C3D8358C9D3D0E9C3B5FE688C57E6D8_43</vt:lpwstr>
  </property>
  <property fmtid="{D5CDD505-2E9C-101B-9397-08002B2CF9AE}" pid="4" name="KSOProductBuildVer">
    <vt:lpwstr>2052-7.4.1.8983</vt:lpwstr>
  </property>
</Properties>
</file>